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45" d="100"/>
          <a:sy n="45" d="100"/>
        </p:scale>
        <p:origin x="57" y="3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22732-B40F-4C97-A977-3ACF712F56DA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89DBC-75AA-4218-A0BE-D10A6F44B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3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244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81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905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772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142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570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550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458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092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615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97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152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8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422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54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17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167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6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663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679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000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93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8113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38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26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019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527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440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552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91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91" name="Shape 91"/>
          <p:cNvSpPr/>
          <p:nvPr/>
        </p:nvSpPr>
        <p:spPr>
          <a:xfrm>
            <a:off x="0" y="0"/>
            <a:ext cx="514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5600700" y="1372600"/>
            <a:ext cx="5969200" cy="1864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5600700" y="3467000"/>
            <a:ext cx="5146000" cy="710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67">
                <a:solidFill>
                  <a:schemeClr val="dk1"/>
                </a:solidFill>
              </a:defRPr>
            </a:lvl1pPr>
            <a:lvl2pPr marL="457189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  <a:defRPr sz="1867">
                <a:solidFill>
                  <a:schemeClr val="dk1"/>
                </a:solidFill>
              </a:defRPr>
            </a:lvl2pPr>
            <a:lvl3pPr marL="914377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  <a:defRPr sz="1867">
                <a:solidFill>
                  <a:schemeClr val="dk1"/>
                </a:solidFill>
              </a:defRPr>
            </a:lvl3pPr>
            <a:lvl4pPr marL="1371566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  <a:defRPr sz="1867">
                <a:solidFill>
                  <a:schemeClr val="dk1"/>
                </a:solidFill>
              </a:defRPr>
            </a:lvl4pPr>
            <a:lvl5pPr marL="1828754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  <a:defRPr sz="1867">
                <a:solidFill>
                  <a:schemeClr val="dk1"/>
                </a:solidFill>
              </a:defRPr>
            </a:lvl5pPr>
            <a:lvl6pPr marL="2285943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  <a:defRPr sz="1867">
                <a:solidFill>
                  <a:schemeClr val="dk1"/>
                </a:solidFill>
              </a:defRPr>
            </a:lvl6pPr>
            <a:lvl7pPr marL="2743131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  <a:defRPr sz="1867">
                <a:solidFill>
                  <a:schemeClr val="dk1"/>
                </a:solidFill>
              </a:defRPr>
            </a:lvl7pPr>
            <a:lvl8pPr marL="320032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  <a:defRPr sz="1867">
                <a:solidFill>
                  <a:schemeClr val="dk1"/>
                </a:solidFill>
              </a:defRPr>
            </a:lvl8pPr>
            <a:lvl9pPr marL="3657509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</p:spPr>
        <p:txBody>
          <a:bodyPr lIns="68575" tIns="34275" rIns="68575" bIns="34275" anchor="ctr" anchorCtr="0">
            <a:noAutofit/>
          </a:bodyPr>
          <a:lstStyle/>
          <a:p>
            <a:fld id="{00000000-1234-1234-1234-123412341234}" type="slidenum">
              <a:rPr lang="en" sz="1333" smtClean="0">
                <a:solidFill>
                  <a:schemeClr val="dk2"/>
                </a:solidFill>
              </a:rPr>
              <a:pPr/>
              <a:t>‹#›</a:t>
            </a:fld>
            <a:endParaRPr lang="en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61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102267" y="3917600"/>
            <a:ext cx="9987200" cy="1914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868867" y="5941600"/>
            <a:ext cx="8454000" cy="482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1pPr>
            <a:lvl2pPr marL="457189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2pPr>
            <a:lvl3pPr marL="914377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3pPr>
            <a:lvl4pPr marL="1371566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4pPr>
            <a:lvl5pPr marL="1828754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5pPr>
            <a:lvl6pPr marL="2285943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6pPr>
            <a:lvl7pPr marL="2743131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7pPr>
            <a:lvl8pPr marL="320032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8pPr>
            <a:lvl9pPr marL="3657509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</p:spPr>
        <p:txBody>
          <a:bodyPr lIns="68575" tIns="34275" rIns="68575" bIns="34275" anchor="ctr" anchorCtr="0">
            <a:noAutofit/>
          </a:bodyPr>
          <a:lstStyle/>
          <a:p>
            <a:fld id="{00000000-1234-1234-1234-123412341234}" type="slidenum">
              <a:rPr lang="en" sz="1333" smtClean="0">
                <a:solidFill>
                  <a:schemeClr val="dk2"/>
                </a:solidFill>
              </a:rPr>
              <a:pPr/>
              <a:t>‹#›</a:t>
            </a:fld>
            <a:endParaRPr lang="en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83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1102267" y="3917600"/>
            <a:ext cx="9987200" cy="1914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1868867" y="5941600"/>
            <a:ext cx="8454000" cy="482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1pPr>
            <a:lvl2pPr marL="457189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2pPr>
            <a:lvl3pPr marL="914377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3pPr>
            <a:lvl4pPr marL="1371566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4pPr>
            <a:lvl5pPr marL="1828754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5pPr>
            <a:lvl6pPr marL="2285943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6pPr>
            <a:lvl7pPr marL="2743131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7pPr>
            <a:lvl8pPr marL="320032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8pPr>
            <a:lvl9pPr marL="3657509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</p:spPr>
        <p:txBody>
          <a:bodyPr lIns="68575" tIns="34275" rIns="68575" bIns="34275" anchor="ctr" anchorCtr="0">
            <a:noAutofit/>
          </a:bodyPr>
          <a:lstStyle/>
          <a:p>
            <a:fld id="{00000000-1234-1234-1234-123412341234}" type="slidenum">
              <a:rPr lang="en" sz="1333" smtClean="0">
                <a:solidFill>
                  <a:schemeClr val="dk2"/>
                </a:solidFill>
              </a:rPr>
              <a:pPr/>
              <a:t>‹#›</a:t>
            </a:fld>
            <a:endParaRPr lang="en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046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15600" y="410433"/>
            <a:ext cx="4164800" cy="6044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5429633" y="4674700"/>
            <a:ext cx="3065200" cy="1542800"/>
          </a:xfrm>
          <a:prstGeom prst="rect">
            <a:avLst/>
          </a:prstGeom>
          <a:noFill/>
        </p:spPr>
        <p:txBody>
          <a:bodyPr lIns="68575" tIns="68575" rIns="68575" bIns="68575" anchor="t" anchorCtr="0"/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867">
                <a:solidFill>
                  <a:schemeClr val="dk2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8640067" y="4674700"/>
            <a:ext cx="3150000" cy="1542800"/>
          </a:xfrm>
          <a:prstGeom prst="rect">
            <a:avLst/>
          </a:prstGeom>
          <a:noFill/>
        </p:spPr>
        <p:txBody>
          <a:bodyPr lIns="68575" tIns="68575" rIns="68575" bIns="68575" anchor="t" anchorCtr="0"/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867">
                <a:solidFill>
                  <a:schemeClr val="dk2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</p:spPr>
        <p:txBody>
          <a:bodyPr lIns="68575" tIns="34275" rIns="68575" bIns="34275" anchor="ctr" anchorCtr="0">
            <a:noAutofit/>
          </a:bodyPr>
          <a:lstStyle/>
          <a:p>
            <a:fld id="{00000000-1234-1234-1234-123412341234}" type="slidenum">
              <a:rPr lang="en" sz="1333" smtClean="0">
                <a:solidFill>
                  <a:schemeClr val="dk2"/>
                </a:solidFill>
              </a:rPr>
              <a:pPr/>
              <a:t>‹#›</a:t>
            </a:fld>
            <a:endParaRPr lang="en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155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520600" y="481833"/>
            <a:ext cx="11150800" cy="13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</p:spPr>
        <p:txBody>
          <a:bodyPr lIns="68575" tIns="34275" rIns="68575" bIns="34275" anchor="ctr" anchorCtr="0">
            <a:noAutofit/>
          </a:bodyPr>
          <a:lstStyle/>
          <a:p>
            <a:fld id="{00000000-1234-1234-1234-123412341234}" type="slidenum">
              <a:rPr lang="en" sz="1333" smtClean="0">
                <a:solidFill>
                  <a:schemeClr val="dk2"/>
                </a:solidFill>
              </a:rPr>
              <a:pPr/>
              <a:t>‹#›</a:t>
            </a:fld>
            <a:endParaRPr lang="en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89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5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117" name="Shape 117"/>
          <p:cNvCxnSpPr/>
          <p:nvPr/>
        </p:nvCxnSpPr>
        <p:spPr>
          <a:xfrm>
            <a:off x="1609267" y="509467"/>
            <a:ext cx="0" cy="57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1841333" y="251633"/>
            <a:ext cx="6426000" cy="4660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64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64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64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64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64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64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64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64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6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 rot="5400000">
            <a:off x="-1050500" y="2412200"/>
            <a:ext cx="4505600" cy="482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1pPr>
            <a:lvl2pPr marL="457189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2pPr>
            <a:lvl3pPr marL="914377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3pPr>
            <a:lvl4pPr marL="1371566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4pPr>
            <a:lvl5pPr marL="1828754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5pPr>
            <a:lvl6pPr marL="2285943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6pPr>
            <a:lvl7pPr marL="2743131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7pPr>
            <a:lvl8pPr marL="320032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8pPr>
            <a:lvl9pPr marL="3657509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</p:spPr>
        <p:txBody>
          <a:bodyPr lIns="68575" tIns="34275" rIns="68575" bIns="34275" anchor="ctr" anchorCtr="0">
            <a:noAutofit/>
          </a:bodyPr>
          <a:lstStyle/>
          <a:p>
            <a:fld id="{00000000-1234-1234-1234-123412341234}" type="slidenum">
              <a:rPr lang="en" sz="1333" smtClean="0">
                <a:solidFill>
                  <a:schemeClr val="dk2"/>
                </a:solidFill>
              </a:rPr>
              <a:pPr/>
              <a:t>‹#›</a:t>
            </a:fld>
            <a:endParaRPr lang="en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45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risdal/fake-new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uzzFeedNews/2016-10-fake-or-real-new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scikit-learn.org/stable/tutorial/basic/tutorial.html" TargetMode="External"/><Relationship Id="rId3" Type="http://schemas.openxmlformats.org/officeDocument/2006/relationships/hyperlink" Target="http://scikit-learn.org/stable/supervised_learning.html#supervised-learning" TargetMode="External"/><Relationship Id="rId7" Type="http://schemas.openxmlformats.org/officeDocument/2006/relationships/hyperlink" Target="http://scikit-learn.org/stable/modules/preprocessing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kdnuggets.com/2016/08/10-algorithms-machine-learning-engineers.html" TargetMode="External"/><Relationship Id="rId11" Type="http://schemas.openxmlformats.org/officeDocument/2006/relationships/hyperlink" Target="http://ieeexplore.ieee.org.lib-proxy.fullerton.edu/search/searchresult.jsp?searchWithin=%22Authors%22:.QT.Francisco%20Villegas%20Alejandre.QT.&amp;newsearch=true" TargetMode="External"/><Relationship Id="rId5" Type="http://schemas.openxmlformats.org/officeDocument/2006/relationships/hyperlink" Target="http://scikit-learn.org/stable/auto_examples/model_selection/plot_confusion_matrix.html" TargetMode="External"/><Relationship Id="rId10" Type="http://schemas.openxmlformats.org/officeDocument/2006/relationships/hyperlink" Target="http://scikit-learn.org/stable/auto_examples/index.html" TargetMode="External"/><Relationship Id="rId4" Type="http://schemas.openxmlformats.org/officeDocument/2006/relationships/hyperlink" Target="https://en.wikipedia.org/wiki/Machine_learning" TargetMode="External"/><Relationship Id="rId9" Type="http://schemas.openxmlformats.org/officeDocument/2006/relationships/hyperlink" Target="http://scikit-learn.org/stable/user_guid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ctrTitle"/>
          </p:nvPr>
        </p:nvSpPr>
        <p:spPr>
          <a:xfrm>
            <a:off x="1334200" y="1396534"/>
            <a:ext cx="8406000" cy="1533999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Machine Learning to detect</a:t>
            </a:r>
          </a:p>
          <a:p>
            <a:pPr algn="l">
              <a:spcBef>
                <a:spcPts val="0"/>
              </a:spcBef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Fake News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1"/>
          </p:nvPr>
        </p:nvSpPr>
        <p:spPr>
          <a:xfrm>
            <a:off x="1334200" y="3744300"/>
            <a:ext cx="4539600" cy="12184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Presented By: Navkiran Kaur</a:t>
            </a:r>
          </a:p>
          <a:p>
            <a:pPr algn="l"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CWID: 802974436</a:t>
            </a:r>
          </a:p>
          <a:p>
            <a:pPr algn="l"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CPSC 597</a:t>
            </a:r>
          </a:p>
          <a:p>
            <a:pPr>
              <a:spcBef>
                <a:spcPts val="0"/>
              </a:spcBef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1596033" y="3054933"/>
            <a:ext cx="1957600" cy="43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333" dirty="0"/>
              <a:t>May 16, 2017</a:t>
            </a:r>
          </a:p>
        </p:txBody>
      </p:sp>
      <p:pic>
        <p:nvPicPr>
          <p:cNvPr id="128" name="Shape 128" descr="csuf-logo-horiz-4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467" y="4366666"/>
            <a:ext cx="4539599" cy="1598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268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ctrTitle"/>
          </p:nvPr>
        </p:nvSpPr>
        <p:spPr>
          <a:xfrm>
            <a:off x="4831500" y="698200"/>
            <a:ext cx="3172400" cy="643200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DataSet 1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1"/>
          </p:nvPr>
        </p:nvSpPr>
        <p:spPr>
          <a:xfrm>
            <a:off x="1546165" y="2057377"/>
            <a:ext cx="7965200" cy="29852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83" y="1410733"/>
            <a:ext cx="9618829" cy="4278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50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subTitle" idx="1"/>
          </p:nvPr>
        </p:nvSpPr>
        <p:spPr>
          <a:xfrm>
            <a:off x="2679905" y="3956279"/>
            <a:ext cx="6831600" cy="1086399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4509800" y="757300"/>
            <a:ext cx="3172400" cy="643200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DataSet 2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99" y="1400500"/>
            <a:ext cx="9425501" cy="4229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958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subTitle" idx="1"/>
          </p:nvPr>
        </p:nvSpPr>
        <p:spPr>
          <a:xfrm>
            <a:off x="1544100" y="1971767"/>
            <a:ext cx="9104000" cy="3609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 dirty="0"/>
              <a:t>Dataset 1-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https://www.kaggle.com/mrisdal/fake-news</a:t>
            </a:r>
          </a:p>
          <a:p>
            <a:pPr marL="1219170" lvl="1" indent="-304792" algn="l">
              <a:spcBef>
                <a:spcPts val="0"/>
              </a:spcBef>
              <a:buChar char="○"/>
            </a:pPr>
            <a:r>
              <a:rPr lang="en" dirty="0"/>
              <a:t>Includes- author, title, language, site_url(from BS detector), country, domain_rank, spam_score, type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 dirty="0"/>
              <a:t>Dataset 2-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UCI/REPOSITORY</a:t>
            </a:r>
            <a:endParaRPr lang="en" u="sng" dirty="0">
              <a:solidFill>
                <a:schemeClr val="hlink"/>
              </a:solidFill>
              <a:hlinkClick r:id="rId4"/>
            </a:endParaRPr>
          </a:p>
          <a:p>
            <a:pPr marL="1219170" lvl="1" indent="-304792" algn="l">
              <a:spcBef>
                <a:spcPts val="0"/>
              </a:spcBef>
              <a:buChar char="○"/>
            </a:pPr>
            <a:r>
              <a:rPr lang="en" dirty="0"/>
              <a:t>Includes- the label and news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ctrTitle"/>
          </p:nvPr>
        </p:nvSpPr>
        <p:spPr>
          <a:xfrm>
            <a:off x="4745000" y="1235400"/>
            <a:ext cx="3023600" cy="736400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600" b="1" dirty="0">
                <a:latin typeface="Economica"/>
                <a:ea typeface="Economica"/>
                <a:cs typeface="Economica"/>
                <a:sym typeface="Economica"/>
              </a:rPr>
              <a:t>DataSet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1355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subTitle" idx="1"/>
          </p:nvPr>
        </p:nvSpPr>
        <p:spPr>
          <a:xfrm>
            <a:off x="327004" y="1549098"/>
            <a:ext cx="11384583" cy="5308901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 dirty="0">
                <a:solidFill>
                  <a:schemeClr val="dk2"/>
                </a:solidFill>
              </a:rPr>
              <a:t>Importing packages such as pandas, numpy, csv, and importing algorithms from sklearn as we are using the Python Library.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 dirty="0">
                <a:solidFill>
                  <a:schemeClr val="dk2"/>
                </a:solidFill>
              </a:rPr>
              <a:t>Reading the CSV file and displaying the data set.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 dirty="0">
                <a:solidFill>
                  <a:schemeClr val="dk2"/>
                </a:solidFill>
              </a:rPr>
              <a:t>Remove the erroneous null and nan values.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 dirty="0">
                <a:solidFill>
                  <a:schemeClr val="dk2"/>
                </a:solidFill>
              </a:rPr>
              <a:t>Calculating the length of news so as to check the length of fake and real news.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 dirty="0">
                <a:solidFill>
                  <a:schemeClr val="dk2"/>
                </a:solidFill>
              </a:rPr>
              <a:t>Data Preprocessing - NLTK tokenization</a:t>
            </a:r>
          </a:p>
          <a:p>
            <a:pPr marL="1219170" lvl="1" indent="-304792" algn="l">
              <a:spcBef>
                <a:spcPts val="0"/>
              </a:spcBef>
              <a:buChar char="○"/>
            </a:pPr>
            <a:r>
              <a:rPr lang="en" dirty="0"/>
              <a:t>Tokenizing and normalizing the text </a:t>
            </a:r>
          </a:p>
          <a:p>
            <a:pPr marL="1219170" lvl="1" indent="-304792" algn="l">
              <a:spcBef>
                <a:spcPts val="0"/>
              </a:spcBef>
              <a:buChar char="○"/>
            </a:pPr>
            <a:r>
              <a:rPr lang="en" dirty="0"/>
              <a:t>Lemmatization and Vectorization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 dirty="0">
                <a:solidFill>
                  <a:schemeClr val="dk2"/>
                </a:solidFill>
              </a:rPr>
              <a:t>Feature Extraction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 dirty="0">
                <a:solidFill>
                  <a:schemeClr val="dk2"/>
                </a:solidFill>
              </a:rPr>
              <a:t>Training a model to detect fake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 dirty="0">
                <a:solidFill>
                  <a:schemeClr val="dk2"/>
                </a:solidFill>
              </a:rPr>
              <a:t>Build and evaluate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 dirty="0">
                <a:solidFill>
                  <a:schemeClr val="dk2"/>
                </a:solidFill>
              </a:rPr>
              <a:t>Evaluate Accuracies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ctrTitle"/>
          </p:nvPr>
        </p:nvSpPr>
        <p:spPr>
          <a:xfrm>
            <a:off x="4413366" y="793467"/>
            <a:ext cx="3816233" cy="643200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3600" b="1" dirty="0">
                <a:latin typeface="Economica"/>
                <a:ea typeface="Economica"/>
                <a:cs typeface="Economica"/>
                <a:sym typeface="Economica"/>
              </a:rPr>
              <a:t>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308492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410" t="22958" r="31209" b="8961"/>
          <a:stretch/>
        </p:blipFill>
        <p:spPr>
          <a:xfrm>
            <a:off x="1628963" y="520783"/>
            <a:ext cx="8804886" cy="616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0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ctrTitle"/>
          </p:nvPr>
        </p:nvSpPr>
        <p:spPr>
          <a:xfrm>
            <a:off x="914400" y="5843681"/>
            <a:ext cx="10264291" cy="8772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33" tIns="91433" rIns="91433" bIns="91433" rtlCol="0" anchor="b" anchorCtr="0">
            <a:noAutofit/>
          </a:bodyPr>
          <a:lstStyle/>
          <a:p>
            <a:pPr algn="ctr"/>
            <a:r>
              <a:rPr lang="en" b="1" dirty="0"/>
              <a:t>Raw Data</a:t>
            </a: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l="1849" t="25275" r="788" b="10362"/>
          <a:stretch/>
        </p:blipFill>
        <p:spPr>
          <a:xfrm>
            <a:off x="0" y="0"/>
            <a:ext cx="11870603" cy="5549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40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l="1632" t="24973" b="24968"/>
          <a:stretch/>
        </p:blipFill>
        <p:spPr>
          <a:xfrm>
            <a:off x="199500" y="1"/>
            <a:ext cx="11992501" cy="54240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13"/>
          <p:cNvSpPr txBox="1">
            <a:spLocks noGrp="1"/>
          </p:cNvSpPr>
          <p:nvPr>
            <p:ph type="ctrTitle"/>
          </p:nvPr>
        </p:nvSpPr>
        <p:spPr>
          <a:xfrm>
            <a:off x="914400" y="5843681"/>
            <a:ext cx="10264291" cy="8772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33" tIns="91433" rIns="91433" bIns="91433" rtlCol="0" anchor="b" anchorCtr="0">
            <a:noAutofit/>
          </a:bodyPr>
          <a:lstStyle/>
          <a:p>
            <a:pPr algn="ctr"/>
            <a:r>
              <a:rPr lang="en" b="1" dirty="0"/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94019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t="24973" b="24968"/>
          <a:stretch/>
        </p:blipFill>
        <p:spPr>
          <a:xfrm>
            <a:off x="0" y="1"/>
            <a:ext cx="12192000" cy="50374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13"/>
          <p:cNvSpPr txBox="1">
            <a:spLocks noGrp="1"/>
          </p:cNvSpPr>
          <p:nvPr>
            <p:ph type="ctrTitle"/>
          </p:nvPr>
        </p:nvSpPr>
        <p:spPr>
          <a:xfrm>
            <a:off x="914400" y="5165453"/>
            <a:ext cx="10264291" cy="15554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33" tIns="91433" rIns="91433" bIns="91433" rtlCol="0" anchor="b" anchorCtr="0">
            <a:noAutofit/>
          </a:bodyPr>
          <a:lstStyle/>
          <a:p>
            <a:pPr algn="ctr"/>
            <a:r>
              <a:rPr lang="en-US" b="1" dirty="0"/>
              <a:t>Data preprocessing and tokenization</a:t>
            </a: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176952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ctrTitle"/>
          </p:nvPr>
        </p:nvSpPr>
        <p:spPr>
          <a:xfrm>
            <a:off x="1102400" y="5623567"/>
            <a:ext cx="9987200" cy="9312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33" tIns="91433" rIns="91433" bIns="91433" rtlCol="0" anchor="ctr" anchorCtr="0">
            <a:noAutofit/>
          </a:bodyPr>
          <a:lstStyle/>
          <a:p>
            <a:r>
              <a:rPr lang="en"/>
              <a:t>Feature Extraction 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l="13600" t="35049" r="15967" b="5645"/>
          <a:stretch/>
        </p:blipFill>
        <p:spPr>
          <a:xfrm>
            <a:off x="411465" y="1246901"/>
            <a:ext cx="5274432" cy="34165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l="15506" t="23567" r="15665" b="5424"/>
          <a:stretch/>
        </p:blipFill>
        <p:spPr>
          <a:xfrm>
            <a:off x="6745767" y="1246901"/>
            <a:ext cx="4925301" cy="34165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495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ctrTitle"/>
          </p:nvPr>
        </p:nvSpPr>
        <p:spPr>
          <a:xfrm>
            <a:off x="1102400" y="5301667"/>
            <a:ext cx="9987200" cy="1914000"/>
          </a:xfrm>
          <a:prstGeom prst="rect">
            <a:avLst/>
          </a:prstGeom>
        </p:spPr>
        <p:txBody>
          <a:bodyPr vert="horz" lIns="91433" tIns="91433" rIns="91433" bIns="91433" rtlCol="0" anchor="ctr" anchorCtr="0">
            <a:noAutofit/>
          </a:bodyPr>
          <a:lstStyle/>
          <a:p>
            <a:r>
              <a:rPr lang="en"/>
              <a:t>Training the Data</a:t>
            </a: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l="14887" t="19005" r="14887" b="7868"/>
          <a:stretch/>
        </p:blipFill>
        <p:spPr>
          <a:xfrm>
            <a:off x="536167" y="361599"/>
            <a:ext cx="10885536" cy="5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13"/>
          <p:cNvSpPr txBox="1">
            <a:spLocks/>
          </p:cNvSpPr>
          <p:nvPr/>
        </p:nvSpPr>
        <p:spPr>
          <a:xfrm>
            <a:off x="914400" y="5843681"/>
            <a:ext cx="10264291" cy="8772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lIns="91433" tIns="91433" rIns="91433" bIns="91433" rtlCol="0" anchor="b" anchorCtr="0">
            <a:noAutofit/>
          </a:bodyPr>
          <a:lstStyle>
            <a:lvl1pPr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 kern="1200" cap="all" baseline="0">
                <a:solidFill>
                  <a:schemeClr val="dk1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</a:t>
            </a:r>
            <a:r>
              <a:rPr lang="en" dirty="0"/>
              <a:t>rai</a:t>
            </a:r>
            <a:r>
              <a:rPr lang="en-US" dirty="0" err="1"/>
              <a:t>ning</a:t>
            </a:r>
            <a:r>
              <a:rPr lang="en-US" dirty="0"/>
              <a:t> the </a:t>
            </a:r>
            <a:r>
              <a:rPr lang="e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1587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4051959" y="1372000"/>
            <a:ext cx="3144800" cy="572800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600" b="1" dirty="0">
                <a:latin typeface="Economica"/>
                <a:ea typeface="Economica"/>
                <a:cs typeface="Economica"/>
                <a:sym typeface="Economica"/>
              </a:rPr>
              <a:t>Agenda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1476254" y="2081514"/>
            <a:ext cx="4359770" cy="4277686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marL="609585" indent="-423323" algn="l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sz="2000" dirty="0">
                <a:solidFill>
                  <a:schemeClr val="dk2"/>
                </a:solidFill>
                <a:latin typeface="Economica"/>
              </a:rPr>
              <a:t>MACHINE LEARNING</a:t>
            </a:r>
          </a:p>
          <a:p>
            <a:pPr marL="609585" lvl="1" indent="-423323" algn="l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dirty="0">
                <a:solidFill>
                  <a:schemeClr val="dk2"/>
                </a:solidFill>
                <a:latin typeface="Economica"/>
              </a:rPr>
              <a:t>SUPERVISED LEARNING</a:t>
            </a:r>
          </a:p>
          <a:p>
            <a:pPr marL="1066785" lvl="1" indent="-423323" algn="l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sz="1800" dirty="0">
                <a:solidFill>
                  <a:schemeClr val="dk2"/>
                </a:solidFill>
                <a:latin typeface="Economica"/>
              </a:rPr>
              <a:t>TECHNOLOGIES USED</a:t>
            </a:r>
          </a:p>
          <a:p>
            <a:pPr marL="609585" indent="-423323" algn="l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sz="2000" dirty="0">
                <a:solidFill>
                  <a:schemeClr val="dk2"/>
                </a:solidFill>
                <a:latin typeface="Economica"/>
              </a:rPr>
              <a:t>ALGORITHMS</a:t>
            </a:r>
          </a:p>
          <a:p>
            <a:pPr marL="1066785" lvl="2" indent="-423323" algn="l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dirty="0">
                <a:solidFill>
                  <a:schemeClr val="dk2"/>
                </a:solidFill>
                <a:latin typeface="Economica"/>
              </a:rPr>
              <a:t>NAVE BAYES</a:t>
            </a:r>
          </a:p>
          <a:p>
            <a:pPr marL="1066785" lvl="2" indent="-423323" algn="l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dirty="0">
                <a:solidFill>
                  <a:schemeClr val="dk2"/>
                </a:solidFill>
                <a:latin typeface="Economica"/>
              </a:rPr>
              <a:t>SUPPORT VECTOR MACHINE </a:t>
            </a:r>
          </a:p>
          <a:p>
            <a:pPr marL="1066785" lvl="2" indent="-423323" algn="l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dirty="0">
                <a:solidFill>
                  <a:schemeClr val="dk2"/>
                </a:solidFill>
                <a:latin typeface="Economica"/>
              </a:rPr>
              <a:t>LOGISTIC REGRESSION</a:t>
            </a:r>
          </a:p>
          <a:p>
            <a:pPr marL="1066785" lvl="2" indent="-423323" algn="l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dirty="0">
                <a:solidFill>
                  <a:schemeClr val="dk2"/>
                </a:solidFill>
                <a:latin typeface="Economica"/>
              </a:rPr>
              <a:t>K NEAREST NEIGHBORS</a:t>
            </a:r>
          </a:p>
          <a:p>
            <a:pPr marL="609585" indent="-423323" algn="l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sz="2000" dirty="0">
                <a:solidFill>
                  <a:schemeClr val="dk2"/>
                </a:solidFill>
                <a:latin typeface="Economica"/>
              </a:rPr>
              <a:t>DATASET</a:t>
            </a:r>
          </a:p>
          <a:p>
            <a:pPr marL="609585" indent="-423323" algn="l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sz="2000" dirty="0">
                <a:solidFill>
                  <a:schemeClr val="dk2"/>
                </a:solidFill>
                <a:latin typeface="Economica"/>
              </a:rPr>
              <a:t>DATA SET DESCRIPTION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sz="2000" dirty="0">
              <a:solidFill>
                <a:schemeClr val="dk2"/>
              </a:solidFill>
              <a:latin typeface="Economica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6209600" y="1683333"/>
            <a:ext cx="3678400" cy="400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36" name="Shape 136"/>
          <p:cNvSpPr txBox="1"/>
          <p:nvPr/>
        </p:nvSpPr>
        <p:spPr>
          <a:xfrm>
            <a:off x="6147267" y="1733200"/>
            <a:ext cx="3952800" cy="462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423323" defTabSz="914400">
              <a:lnSpc>
                <a:spcPct val="12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endParaRPr lang="en-US" sz="2000" dirty="0">
              <a:solidFill>
                <a:schemeClr val="dk2"/>
              </a:solidFill>
              <a:latin typeface="Economica"/>
            </a:endParaRPr>
          </a:p>
          <a:p>
            <a:pPr marL="609585" indent="-423323" defTabSz="914400">
              <a:lnSpc>
                <a:spcPct val="12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sz="2000" cap="all" dirty="0">
                <a:solidFill>
                  <a:schemeClr val="dk2"/>
                </a:solidFill>
                <a:latin typeface="Economica"/>
                <a:sym typeface="Source Sans Pro"/>
              </a:rPr>
              <a:t>IMPLEMENTATION</a:t>
            </a:r>
            <a:endParaRPr lang="en" sz="2000" cap="all" dirty="0">
              <a:solidFill>
                <a:schemeClr val="dk2"/>
              </a:solidFill>
              <a:latin typeface="Economica"/>
              <a:sym typeface="Source Sans Pro"/>
            </a:endParaRPr>
          </a:p>
          <a:p>
            <a:pPr marL="609585" indent="-423323" defTabSz="914400">
              <a:lnSpc>
                <a:spcPct val="12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sz="2000" cap="all" dirty="0">
                <a:solidFill>
                  <a:schemeClr val="dk2"/>
                </a:solidFill>
                <a:latin typeface="Economica"/>
                <a:sym typeface="Source Sans Pro"/>
              </a:rPr>
              <a:t>D</a:t>
            </a:r>
            <a:r>
              <a:rPr lang="en" sz="2000" cap="all" dirty="0">
                <a:solidFill>
                  <a:schemeClr val="dk2"/>
                </a:solidFill>
                <a:latin typeface="Economica"/>
                <a:sym typeface="Source Sans Pro"/>
              </a:rPr>
              <a:t>emonstration</a:t>
            </a:r>
            <a:endParaRPr lang="en-US" sz="2000" cap="all" dirty="0">
              <a:solidFill>
                <a:schemeClr val="dk2"/>
              </a:solidFill>
              <a:latin typeface="Economica"/>
              <a:sym typeface="Source Sans Pro"/>
            </a:endParaRPr>
          </a:p>
          <a:p>
            <a:pPr marL="609585" indent="-431789" defTabSz="914400">
              <a:lnSpc>
                <a:spcPct val="12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" sz="2000" cap="all" dirty="0">
                <a:solidFill>
                  <a:schemeClr val="dk2"/>
                </a:solidFill>
                <a:latin typeface="Economica"/>
                <a:sym typeface="Source Sans Pro"/>
              </a:rPr>
              <a:t>Algorithm Comparisons</a:t>
            </a:r>
          </a:p>
          <a:p>
            <a:pPr marL="609585" indent="-423323" defTabSz="914400">
              <a:lnSpc>
                <a:spcPct val="12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-US" sz="2000" cap="all" dirty="0">
                <a:solidFill>
                  <a:schemeClr val="dk2"/>
                </a:solidFill>
                <a:latin typeface="Economica"/>
                <a:sym typeface="Source Sans Pro"/>
              </a:rPr>
              <a:t>RESULTS/ANALYSIS</a:t>
            </a:r>
          </a:p>
          <a:p>
            <a:pPr marL="609585" indent="-423323" defTabSz="914400">
              <a:lnSpc>
                <a:spcPct val="12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" sz="2000" cap="all" dirty="0">
                <a:solidFill>
                  <a:schemeClr val="dk2"/>
                </a:solidFill>
                <a:latin typeface="Economica"/>
                <a:sym typeface="Source Sans Pro"/>
              </a:rPr>
              <a:t>Challenges</a:t>
            </a:r>
          </a:p>
          <a:p>
            <a:pPr marL="609585" indent="-423323" defTabSz="914400">
              <a:lnSpc>
                <a:spcPct val="120000"/>
              </a:lnSpc>
              <a:buClr>
                <a:schemeClr val="dk2"/>
              </a:buClr>
              <a:buFont typeface="Arial" panose="020B0604020202020204" pitchFamily="34" charset="0"/>
              <a:buChar char="■"/>
            </a:pPr>
            <a:r>
              <a:rPr lang="en" sz="2000" cap="all" dirty="0">
                <a:solidFill>
                  <a:schemeClr val="dk2"/>
                </a:solidFill>
                <a:latin typeface="Economica"/>
                <a:sym typeface="Source Sans Pro"/>
              </a:rPr>
              <a:t>References</a:t>
            </a:r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1110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15600" y="410433"/>
            <a:ext cx="9832400" cy="7284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ctr"/>
            <a:r>
              <a:rPr lang="en" sz="3600" b="1" dirty="0"/>
              <a:t>Demonstration- Plot of Length of news</a:t>
            </a:r>
          </a:p>
          <a:p>
            <a:pPr algn="ctr"/>
            <a:endParaRPr sz="3600" b="1" dirty="0"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1347133" y="1764967"/>
            <a:ext cx="1485600" cy="7284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>
              <a:buNone/>
            </a:pPr>
            <a:r>
              <a:rPr lang="en"/>
              <a:t>Dataset 1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2"/>
          </p:nvPr>
        </p:nvSpPr>
        <p:spPr>
          <a:xfrm>
            <a:off x="8494833" y="1828167"/>
            <a:ext cx="1913200" cy="6020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>
              <a:buNone/>
            </a:pPr>
            <a:r>
              <a:rPr lang="en"/>
              <a:t>Dataset 2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696567"/>
            <a:ext cx="4978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467" y="2696567"/>
            <a:ext cx="5016500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184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/>
          </p:nvPr>
        </p:nvSpPr>
        <p:spPr>
          <a:xfrm>
            <a:off x="520600" y="481833"/>
            <a:ext cx="11150800" cy="1335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ctr"/>
            <a:r>
              <a:rPr lang="en" sz="3600" b="1" dirty="0"/>
              <a:t>Length of labels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4294967295"/>
          </p:nvPr>
        </p:nvSpPr>
        <p:spPr>
          <a:xfrm>
            <a:off x="1347133" y="1764967"/>
            <a:ext cx="1485600" cy="7284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Dataset 1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4294967295"/>
          </p:nvPr>
        </p:nvSpPr>
        <p:spPr>
          <a:xfrm>
            <a:off x="7965733" y="1764967"/>
            <a:ext cx="1485600" cy="7284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Dataset 2</a:t>
            </a:r>
          </a:p>
        </p:txBody>
      </p:sp>
      <p:pic>
        <p:nvPicPr>
          <p:cNvPr id="7" name="Picture 6" descr="C:\Users\navkiran\Documents\downlo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8" y="2268071"/>
            <a:ext cx="6061313" cy="388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navkiran\Documents\download (1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212" y="2268070"/>
            <a:ext cx="6015421" cy="4244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150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ctrTitle"/>
          </p:nvPr>
        </p:nvSpPr>
        <p:spPr>
          <a:xfrm>
            <a:off x="520600" y="481833"/>
            <a:ext cx="11150800" cy="823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ctr"/>
            <a:r>
              <a:rPr lang="en" sz="3600" b="1" dirty="0"/>
              <a:t>Confusion Matrix of prediction and expected label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401" y="2456283"/>
            <a:ext cx="3492500" cy="30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334" y="2437250"/>
            <a:ext cx="3492500" cy="31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>
            <a:spLocks noGrp="1"/>
          </p:cNvSpPr>
          <p:nvPr>
            <p:ph type="body" idx="4294967295"/>
          </p:nvPr>
        </p:nvSpPr>
        <p:spPr>
          <a:xfrm>
            <a:off x="1847033" y="1527349"/>
            <a:ext cx="1485600" cy="6880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Dataset 1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4294967295"/>
          </p:nvPr>
        </p:nvSpPr>
        <p:spPr>
          <a:xfrm>
            <a:off x="7649849" y="1727900"/>
            <a:ext cx="1485600" cy="7284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Dataset 2</a:t>
            </a:r>
          </a:p>
        </p:txBody>
      </p:sp>
    </p:spTree>
    <p:extLst>
      <p:ext uri="{BB962C8B-B14F-4D97-AF65-F5344CB8AC3E}">
        <p14:creationId xmlns:p14="http://schemas.microsoft.com/office/powerpoint/2010/main" val="1236717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l="16533" t="22671" r="47772" b="39874"/>
          <a:stretch/>
        </p:blipFill>
        <p:spPr>
          <a:xfrm>
            <a:off x="7144801" y="635934"/>
            <a:ext cx="4351700" cy="428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 l="15306" t="37071" r="15118" b="5031"/>
          <a:stretch/>
        </p:blipFill>
        <p:spPr>
          <a:xfrm>
            <a:off x="748133" y="311700"/>
            <a:ext cx="5910368" cy="48754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13"/>
          <p:cNvSpPr txBox="1">
            <a:spLocks/>
          </p:cNvSpPr>
          <p:nvPr/>
        </p:nvSpPr>
        <p:spPr>
          <a:xfrm>
            <a:off x="623729" y="5758903"/>
            <a:ext cx="10264291" cy="8772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lIns="91433" tIns="91433" rIns="91433" bIns="91433" rtlCol="0" anchor="b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 kern="1200" cap="all" baseline="0">
                <a:solidFill>
                  <a:schemeClr val="dk1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9pPr>
          </a:lstStyle>
          <a:p>
            <a:pPr algn="ctr"/>
            <a:endParaRPr lang="en" b="1" dirty="0"/>
          </a:p>
        </p:txBody>
      </p:sp>
      <p:sp>
        <p:nvSpPr>
          <p:cNvPr id="8" name="Shape 271"/>
          <p:cNvSpPr txBox="1">
            <a:spLocks/>
          </p:cNvSpPr>
          <p:nvPr/>
        </p:nvSpPr>
        <p:spPr>
          <a:xfrm>
            <a:off x="433300" y="5341232"/>
            <a:ext cx="11150800" cy="13744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lIns="91433" tIns="91433" rIns="91433" bIns="91433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 kern="1200" cap="all" baseline="0">
                <a:solidFill>
                  <a:schemeClr val="dk1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9pPr>
          </a:lstStyle>
          <a:p>
            <a:pPr algn="ctr"/>
            <a:r>
              <a:rPr lang="en" dirty="0"/>
              <a:t>Test- Predicting whether the news is real or fake</a:t>
            </a:r>
          </a:p>
        </p:txBody>
      </p:sp>
    </p:spTree>
    <p:extLst>
      <p:ext uri="{BB962C8B-B14F-4D97-AF65-F5344CB8AC3E}">
        <p14:creationId xmlns:p14="http://schemas.microsoft.com/office/powerpoint/2010/main" val="2454853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/>
          </p:nvPr>
        </p:nvSpPr>
        <p:spPr>
          <a:xfrm>
            <a:off x="520600" y="481833"/>
            <a:ext cx="11150800" cy="1335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ctr"/>
            <a:r>
              <a:rPr lang="en" sz="3600" b="1" dirty="0"/>
              <a:t>Prediction Score</a:t>
            </a:r>
          </a:p>
        </p:txBody>
      </p:sp>
      <p:graphicFrame>
        <p:nvGraphicFramePr>
          <p:cNvPr id="279" name="Shape 279"/>
          <p:cNvGraphicFramePr/>
          <p:nvPr>
            <p:extLst>
              <p:ext uri="{D42A27DB-BD31-4B8C-83A1-F6EECF244321}">
                <p14:modId xmlns:p14="http://schemas.microsoft.com/office/powerpoint/2010/main" val="306108583"/>
              </p:ext>
            </p:extLst>
          </p:nvPr>
        </p:nvGraphicFramePr>
        <p:xfrm>
          <a:off x="534000" y="1625533"/>
          <a:ext cx="11124000" cy="45806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726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DataSet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Naive Bayes directly on training data just to test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Naive Bayes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On training and testing data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SVM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On training and testing data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KNN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On training and testing data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Logistic Regression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On training and testing data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403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Dataset 1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85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87.97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86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85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85.33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403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Dataset 2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94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80.14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63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59.77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80.64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176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ctrTitle"/>
          </p:nvPr>
        </p:nvSpPr>
        <p:spPr>
          <a:xfrm>
            <a:off x="520600" y="481833"/>
            <a:ext cx="11150800" cy="1335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9" y="2020633"/>
            <a:ext cx="5659719" cy="436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333" y="2020633"/>
            <a:ext cx="6223420" cy="4505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224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/>
          </p:nvPr>
        </p:nvSpPr>
        <p:spPr>
          <a:xfrm>
            <a:off x="520600" y="481833"/>
            <a:ext cx="11150800" cy="1335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ctr"/>
            <a:r>
              <a:rPr lang="en" sz="3600" b="1" dirty="0"/>
              <a:t>Spam detector time</a:t>
            </a:r>
          </a:p>
        </p:txBody>
      </p:sp>
      <p:graphicFrame>
        <p:nvGraphicFramePr>
          <p:cNvPr id="292" name="Shape 292"/>
          <p:cNvGraphicFramePr/>
          <p:nvPr/>
        </p:nvGraphicFramePr>
        <p:xfrm>
          <a:off x="534000" y="1625533"/>
          <a:ext cx="10115665" cy="44317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23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3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3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3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373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DataSet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Naive Bayes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SVM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KNN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Logistic Regression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403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Dataset 1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 ms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6.88 s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5.5 ms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65.2 ms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403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Dataset 2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8.65 ms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6.13 s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3.01 ms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43 ms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234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ctrTitle"/>
          </p:nvPr>
        </p:nvSpPr>
        <p:spPr>
          <a:xfrm>
            <a:off x="520600" y="481833"/>
            <a:ext cx="11150800" cy="1335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endParaRPr dirty="0"/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800" y="2226867"/>
            <a:ext cx="6029733" cy="442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00" y="2331383"/>
            <a:ext cx="5489400" cy="4218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493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ctrTitle"/>
          </p:nvPr>
        </p:nvSpPr>
        <p:spPr>
          <a:xfrm>
            <a:off x="520600" y="481833"/>
            <a:ext cx="11150800" cy="8788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ctr"/>
            <a:r>
              <a:rPr lang="en" sz="3600" b="1" dirty="0"/>
              <a:t>Accuracy in Training and Test Set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000" y="2881567"/>
            <a:ext cx="5105400" cy="3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>
            <a:spLocks noGrp="1"/>
          </p:cNvSpPr>
          <p:nvPr>
            <p:ph type="body" idx="4294967295"/>
          </p:nvPr>
        </p:nvSpPr>
        <p:spPr>
          <a:xfrm>
            <a:off x="1347133" y="1764967"/>
            <a:ext cx="1485600" cy="7284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Dataset 1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body" idx="4294967295"/>
          </p:nvPr>
        </p:nvSpPr>
        <p:spPr>
          <a:xfrm>
            <a:off x="8160133" y="1756900"/>
            <a:ext cx="1485600" cy="7284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Dataset 2</a:t>
            </a:r>
          </a:p>
        </p:txBody>
      </p:sp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0" y="2544900"/>
            <a:ext cx="5105400" cy="353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714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3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645" y="2355767"/>
            <a:ext cx="4616967" cy="35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046" y="2355767"/>
            <a:ext cx="4762500" cy="35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13"/>
          <p:cNvSpPr txBox="1">
            <a:spLocks noGrp="1"/>
          </p:cNvSpPr>
          <p:nvPr>
            <p:ph type="ctrTitle"/>
          </p:nvPr>
        </p:nvSpPr>
        <p:spPr>
          <a:xfrm>
            <a:off x="3702294" y="166625"/>
            <a:ext cx="6004879" cy="1086400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 algn="ctr"/>
            <a:r>
              <a:rPr lang="en" sz="3600" b="1" dirty="0"/>
              <a:t>Algorithm Comparisons</a:t>
            </a:r>
          </a:p>
        </p:txBody>
      </p:sp>
      <p:sp>
        <p:nvSpPr>
          <p:cNvPr id="6" name="Shape 316"/>
          <p:cNvSpPr txBox="1">
            <a:spLocks/>
          </p:cNvSpPr>
          <p:nvPr/>
        </p:nvSpPr>
        <p:spPr>
          <a:xfrm>
            <a:off x="2158067" y="1474967"/>
            <a:ext cx="1485600" cy="728400"/>
          </a:xfrm>
          <a:prstGeom prst="rect">
            <a:avLst/>
          </a:prstGeom>
        </p:spPr>
        <p:txBody>
          <a:bodyPr lIns="91433" tIns="91433" rIns="91433" bIns="914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67"/>
              <a:t>Dataset 1</a:t>
            </a:r>
            <a:endParaRPr lang="en" sz="1867" dirty="0"/>
          </a:p>
        </p:txBody>
      </p:sp>
      <p:sp>
        <p:nvSpPr>
          <p:cNvPr id="7" name="Shape 317"/>
          <p:cNvSpPr txBox="1">
            <a:spLocks/>
          </p:cNvSpPr>
          <p:nvPr/>
        </p:nvSpPr>
        <p:spPr>
          <a:xfrm>
            <a:off x="7881900" y="1474967"/>
            <a:ext cx="1485600" cy="728400"/>
          </a:xfrm>
          <a:prstGeom prst="rect">
            <a:avLst/>
          </a:prstGeom>
          <a:noFill/>
          <a:ln>
            <a:noFill/>
          </a:ln>
        </p:spPr>
        <p:txBody>
          <a:bodyPr lIns="91433" tIns="91433" rIns="91433" bIns="914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92100" marR="0" lvl="0" indent="-190500" algn="l" rtl="0">
              <a:lnSpc>
                <a:spcPct val="94000"/>
              </a:lnSpc>
              <a:spcBef>
                <a:spcPts val="8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292100" marR="0" lvl="1" indent="-1905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292100" marR="0" lvl="2" indent="-2032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92100" marR="0" lvl="3" indent="-2032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92100" marR="0" lvl="4" indent="-2159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92100" marR="0" lvl="5" indent="-2159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2100" marR="0" lvl="6" indent="-2286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92100" marR="0" lvl="7" indent="-2286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sz="11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92100" marR="0" lvl="8" indent="-2286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000" dirty="0"/>
              <a:t>Dataset 2</a:t>
            </a:r>
          </a:p>
        </p:txBody>
      </p:sp>
    </p:spTree>
    <p:extLst>
      <p:ext uri="{BB962C8B-B14F-4D97-AF65-F5344CB8AC3E}">
        <p14:creationId xmlns:p14="http://schemas.microsoft.com/office/powerpoint/2010/main" val="298834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ctrTitle"/>
          </p:nvPr>
        </p:nvSpPr>
        <p:spPr>
          <a:xfrm>
            <a:off x="4463932" y="774551"/>
            <a:ext cx="4416505" cy="1120849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3600" b="1" dirty="0">
                <a:latin typeface="Economica"/>
                <a:ea typeface="Economica"/>
                <a:cs typeface="Economica"/>
                <a:sym typeface="Economica"/>
              </a:rPr>
              <a:t>Machine Learning 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1702700" y="1943667"/>
            <a:ext cx="8882800" cy="350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585" indent="-304792">
              <a:buFont typeface="Comic Sans MS"/>
              <a:buChar char="■"/>
            </a:pPr>
            <a:r>
              <a:rPr lang="en" sz="2400" dirty="0"/>
              <a:t>Machine Learning is a technique of a data science that helps computers learn from existing data in order to predict future outcomes</a:t>
            </a:r>
            <a:br>
              <a:rPr lang="en" sz="2400" dirty="0"/>
            </a:br>
            <a:endParaRPr lang="en" sz="2400" dirty="0"/>
          </a:p>
          <a:p>
            <a:pPr marL="609585" indent="-304792">
              <a:buFont typeface="Comic Sans MS"/>
              <a:buChar char="■"/>
            </a:pPr>
            <a:r>
              <a:rPr lang="en" sz="2400" dirty="0"/>
              <a:t>It explores the study and construction of algorithms that can learn from and make predictions on data</a:t>
            </a:r>
            <a:br>
              <a:rPr lang="en" sz="2400" dirty="0"/>
            </a:br>
            <a:endParaRPr lang="en" sz="2400" dirty="0"/>
          </a:p>
          <a:p>
            <a:pPr marL="609585" indent="-304792">
              <a:buFont typeface="Comic Sans MS"/>
              <a:buChar char="■"/>
            </a:pPr>
            <a:r>
              <a:rPr lang="en" sz="2400" dirty="0"/>
              <a:t>It has strong ties to mathematical optimization</a:t>
            </a:r>
            <a:br>
              <a:rPr lang="en" sz="2400" dirty="0"/>
            </a:br>
            <a:endParaRPr lang="en" sz="2400" dirty="0"/>
          </a:p>
          <a:p>
            <a:pPr marL="609585" indent="-304792">
              <a:buFont typeface="Comic Sans MS"/>
              <a:buChar char="■"/>
            </a:pPr>
            <a:r>
              <a:rPr lang="en" sz="2400" dirty="0"/>
              <a:t>It can be categorized as Supervised or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342751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654296"/>
              </p:ext>
            </p:extLst>
          </p:nvPr>
        </p:nvGraphicFramePr>
        <p:xfrm>
          <a:off x="759326" y="719665"/>
          <a:ext cx="9065161" cy="571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23">
                  <a:extLst>
                    <a:ext uri="{9D8B030D-6E8A-4147-A177-3AD203B41FA5}">
                      <a16:colId xmlns:a16="http://schemas.microsoft.com/office/drawing/2014/main" val="3819990809"/>
                    </a:ext>
                  </a:extLst>
                </a:gridCol>
                <a:gridCol w="1295023">
                  <a:extLst>
                    <a:ext uri="{9D8B030D-6E8A-4147-A177-3AD203B41FA5}">
                      <a16:colId xmlns:a16="http://schemas.microsoft.com/office/drawing/2014/main" val="2551057973"/>
                    </a:ext>
                  </a:extLst>
                </a:gridCol>
                <a:gridCol w="1295023">
                  <a:extLst>
                    <a:ext uri="{9D8B030D-6E8A-4147-A177-3AD203B41FA5}">
                      <a16:colId xmlns:a16="http://schemas.microsoft.com/office/drawing/2014/main" val="2174236891"/>
                    </a:ext>
                  </a:extLst>
                </a:gridCol>
                <a:gridCol w="1295023">
                  <a:extLst>
                    <a:ext uri="{9D8B030D-6E8A-4147-A177-3AD203B41FA5}">
                      <a16:colId xmlns:a16="http://schemas.microsoft.com/office/drawing/2014/main" val="622382723"/>
                    </a:ext>
                  </a:extLst>
                </a:gridCol>
                <a:gridCol w="1333253">
                  <a:extLst>
                    <a:ext uri="{9D8B030D-6E8A-4147-A177-3AD203B41FA5}">
                      <a16:colId xmlns:a16="http://schemas.microsoft.com/office/drawing/2014/main" val="3420918279"/>
                    </a:ext>
                  </a:extLst>
                </a:gridCol>
                <a:gridCol w="1256793">
                  <a:extLst>
                    <a:ext uri="{9D8B030D-6E8A-4147-A177-3AD203B41FA5}">
                      <a16:colId xmlns:a16="http://schemas.microsoft.com/office/drawing/2014/main" val="235025796"/>
                    </a:ext>
                  </a:extLst>
                </a:gridCol>
                <a:gridCol w="1295023">
                  <a:extLst>
                    <a:ext uri="{9D8B030D-6E8A-4147-A177-3AD203B41FA5}">
                      <a16:colId xmlns:a16="http://schemas.microsoft.com/office/drawing/2014/main" val="1838320222"/>
                    </a:ext>
                  </a:extLst>
                </a:gridCol>
              </a:tblGrid>
              <a:tr h="1132776">
                <a:tc>
                  <a:txBody>
                    <a:bodyPr/>
                    <a:lstStyle/>
                    <a:p>
                      <a:r>
                        <a:rPr lang="en-US" dirty="0"/>
                        <a:t>Algorithm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 Interpretable?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Predictive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PREDICTIVE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TRANING TIIME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830027"/>
                  </a:ext>
                </a:extLst>
              </a:tr>
              <a:tr h="1132776">
                <a:tc>
                  <a:txBody>
                    <a:bodyPr/>
                    <a:lstStyle/>
                    <a:p>
                      <a:r>
                        <a:rPr lang="en-US" dirty="0"/>
                        <a:t>NAVIE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85283"/>
                  </a:ext>
                </a:extLst>
              </a:tr>
              <a:tr h="1132776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Classification/regression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611123"/>
                  </a:ext>
                </a:extLst>
              </a:tr>
              <a:tr h="1132776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Classification/regression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87283"/>
                  </a:ext>
                </a:extLst>
              </a:tr>
              <a:tr h="1132776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44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687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subTitle" idx="1"/>
          </p:nvPr>
        </p:nvSpPr>
        <p:spPr>
          <a:xfrm>
            <a:off x="1677800" y="1945367"/>
            <a:ext cx="8836400" cy="3451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Algorithm’s accuracy depends on the type and size of your dataset. More the data, more chances of getting correct accuracy.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Machine learning depends on the variations and relations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Understanding what is predictable is as important as trying to predict it.</a:t>
            </a: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While making algorithm choice ,  speed should be a consideration factor.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ctrTitle"/>
          </p:nvPr>
        </p:nvSpPr>
        <p:spPr>
          <a:xfrm>
            <a:off x="4509500" y="1302200"/>
            <a:ext cx="3172400" cy="643200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6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56075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subTitle" idx="1"/>
          </p:nvPr>
        </p:nvSpPr>
        <p:spPr>
          <a:xfrm>
            <a:off x="1621867" y="2013333"/>
            <a:ext cx="9032000" cy="36104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What kind of dataset to choose?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Which algorithm will be better of this kind of dataset.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Applying machine learning algorithms on text based dataset.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Feature updatations and degradations in SciKit learn versions.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Figuring which dataset to train and set.</a:t>
            </a:r>
          </a:p>
          <a:p>
            <a:pPr algn="l">
              <a:spcBef>
                <a:spcPts val="0"/>
              </a:spcBef>
            </a:pPr>
            <a:r>
              <a:rPr lang="en"/>
              <a:t>  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4484439" y="997642"/>
            <a:ext cx="3172399" cy="643200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474969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ctrTitle"/>
          </p:nvPr>
        </p:nvSpPr>
        <p:spPr>
          <a:xfrm>
            <a:off x="1841333" y="251633"/>
            <a:ext cx="6426000" cy="13568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r>
              <a:rPr lang="en"/>
              <a:t>References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1922044" y="2014732"/>
            <a:ext cx="9264400" cy="448901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200" u="sng" dirty="0">
                <a:solidFill>
                  <a:schemeClr val="hlink"/>
                </a:solidFill>
                <a:hlinkClick r:id="rId3"/>
              </a:rPr>
              <a:t>http://scikit-learn.org/stable/supervised_learning.html#supervised-learning</a:t>
            </a:r>
          </a:p>
          <a:p>
            <a:endParaRPr sz="1200" dirty="0"/>
          </a:p>
          <a:p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https://en.wikipedia.org/wiki/Machine_learning</a:t>
            </a:r>
          </a:p>
          <a:p>
            <a:endParaRPr sz="1200" dirty="0"/>
          </a:p>
          <a:p>
            <a:r>
              <a:rPr lang="en" sz="1200" u="sng" dirty="0">
                <a:solidFill>
                  <a:schemeClr val="hlink"/>
                </a:solidFill>
                <a:hlinkClick r:id="rId5"/>
              </a:rPr>
              <a:t>http://scikit-learn.org/stable/auto_examples/model_selection/plot_confusion_matrix.html</a:t>
            </a:r>
          </a:p>
          <a:p>
            <a:endParaRPr sz="1200" dirty="0"/>
          </a:p>
          <a:p>
            <a:r>
              <a:rPr lang="en" sz="1200" u="sng" dirty="0">
                <a:solidFill>
                  <a:schemeClr val="hlink"/>
                </a:solidFill>
                <a:hlinkClick r:id="rId6"/>
              </a:rPr>
              <a:t>http://www.kdnuggets.com/2016/08/10-algorithms-machine-learning-engineers.html</a:t>
            </a:r>
          </a:p>
          <a:p>
            <a:endParaRPr sz="1200" dirty="0"/>
          </a:p>
          <a:p>
            <a:pPr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</a:pPr>
            <a:r>
              <a:rPr lang="en" sz="1200" u="sng" dirty="0">
                <a:solidFill>
                  <a:schemeClr val="accent4"/>
                </a:solidFill>
                <a:hlinkClick r:id="rId7"/>
              </a:rPr>
              <a:t>http://scikit-learn.org/stable/modules/preprocessing.html</a:t>
            </a:r>
          </a:p>
          <a:p>
            <a:pPr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</a:pPr>
            <a:r>
              <a:rPr lang="en" sz="1200" u="sng" dirty="0">
                <a:solidFill>
                  <a:schemeClr val="accent4"/>
                </a:solidFill>
                <a:hlinkClick r:id="rId8"/>
              </a:rPr>
              <a:t>http://scikit-learn.org/stable/tutorial/basic/tutorial.html</a:t>
            </a:r>
          </a:p>
          <a:p>
            <a:pPr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</a:pPr>
            <a:r>
              <a:rPr lang="en" sz="1200" u="sng" dirty="0">
                <a:solidFill>
                  <a:schemeClr val="accent4"/>
                </a:solidFill>
                <a:hlinkClick r:id="rId9"/>
              </a:rPr>
              <a:t>http://scikit-learn.org/stable/user_guide.html</a:t>
            </a:r>
          </a:p>
          <a:p>
            <a:pPr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</a:pPr>
            <a:r>
              <a:rPr lang="en" sz="1200" u="sng" dirty="0">
                <a:solidFill>
                  <a:schemeClr val="accent4"/>
                </a:solidFill>
                <a:hlinkClick r:id="rId10"/>
              </a:rPr>
              <a:t>http://scikit-learn.org/stable/auto_examples/index.html</a:t>
            </a:r>
          </a:p>
          <a:p>
            <a:pPr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</a:pPr>
            <a:r>
              <a:rPr lang="en-US" sz="1200" i="1" dirty="0" err="1">
                <a:solidFill>
                  <a:schemeClr val="accent4"/>
                </a:solidFill>
                <a:hlinkClick r:id="rId10"/>
              </a:rPr>
              <a:t>Shrawan</a:t>
            </a:r>
            <a:r>
              <a:rPr lang="en-US" sz="1200" i="1" dirty="0">
                <a:solidFill>
                  <a:schemeClr val="accent4"/>
                </a:solidFill>
                <a:hlinkClick r:id="rId10"/>
              </a:rPr>
              <a:t> Kumar Trivedi.</a:t>
            </a:r>
            <a:r>
              <a:rPr lang="en-US" sz="1200" dirty="0">
                <a:solidFill>
                  <a:schemeClr val="accent4"/>
                </a:solidFill>
                <a:hlinkClick r:id="rId10"/>
              </a:rPr>
              <a:t> A Study of machine learning classifiers for spam detection</a:t>
            </a:r>
          </a:p>
          <a:p>
            <a:pPr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</a:pPr>
            <a:r>
              <a:rPr lang="en-US" sz="1200" i="1" dirty="0">
                <a:solidFill>
                  <a:schemeClr val="accent4"/>
                </a:solidFill>
                <a:hlinkClick r:id="rId11"/>
              </a:rPr>
              <a:t>Francisco Villegas </a:t>
            </a:r>
            <a:r>
              <a:rPr lang="en-US" sz="1200" i="1" dirty="0" err="1">
                <a:solidFill>
                  <a:schemeClr val="accent4"/>
                </a:solidFill>
                <a:hlinkClick r:id="rId11"/>
              </a:rPr>
              <a:t>Alejandre</a:t>
            </a:r>
            <a:r>
              <a:rPr lang="en-US" sz="1200" i="1" dirty="0">
                <a:solidFill>
                  <a:schemeClr val="accent4"/>
                </a:solidFill>
              </a:rPr>
              <a:t>. </a:t>
            </a:r>
            <a:r>
              <a:rPr lang="en-US" sz="1200" i="1" dirty="0">
                <a:solidFill>
                  <a:srgbClr val="FFC000"/>
                </a:solidFill>
              </a:rPr>
              <a:t>Feature selection to detect botnets using machine learning algorithms</a:t>
            </a:r>
            <a:endParaRPr lang="en" sz="1200" i="1" dirty="0">
              <a:solidFill>
                <a:srgbClr val="FFC000"/>
              </a:solidFill>
              <a:hlinkClick r:id="rId10"/>
            </a:endParaRPr>
          </a:p>
          <a:p>
            <a:pPr>
              <a:buClr>
                <a:schemeClr val="dk1"/>
              </a:buClr>
            </a:pPr>
            <a:endParaRPr lang="en-US" sz="12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chemeClr val="dk1"/>
              </a:buClr>
            </a:pPr>
            <a:r>
              <a:rPr lang="en-US" sz="1200" i="1" dirty="0" err="1">
                <a:solidFill>
                  <a:srgbClr val="FFC000"/>
                </a:solidFill>
              </a:rPr>
              <a:t>Abbasi</a:t>
            </a:r>
            <a:r>
              <a:rPr lang="en-US" sz="1200" i="1" dirty="0">
                <a:solidFill>
                  <a:srgbClr val="FFC000"/>
                </a:solidFill>
              </a:rPr>
              <a:t>, A. and Chen, H. "A Comparison of Tools for Detecting Fake Websites," IEEE Computer </a:t>
            </a:r>
          </a:p>
          <a:p>
            <a:pPr>
              <a:buClr>
                <a:schemeClr val="dk1"/>
              </a:buClr>
            </a:pPr>
            <a:endParaRPr sz="12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sz="1200" dirty="0"/>
          </a:p>
          <a:p>
            <a:endParaRPr sz="1200" dirty="0"/>
          </a:p>
          <a:p>
            <a:endParaRPr sz="1200" dirty="0"/>
          </a:p>
          <a:p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94347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subTitle" idx="1"/>
          </p:nvPr>
        </p:nvSpPr>
        <p:spPr>
          <a:xfrm>
            <a:off x="2679905" y="3956279"/>
            <a:ext cx="6831600" cy="1086399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48" name="Shape 148" descr="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401" y="1276337"/>
            <a:ext cx="8476465" cy="435889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10000">
                <a:srgbClr val="9DCDF8">
                  <a:alpha val="80000"/>
                </a:srgbClr>
              </a:gs>
              <a:gs pos="44178">
                <a:srgbClr val="AFD6F9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9" name="Shape 149"/>
          <p:cNvSpPr txBox="1"/>
          <p:nvPr/>
        </p:nvSpPr>
        <p:spPr>
          <a:xfrm>
            <a:off x="6625300" y="1341500"/>
            <a:ext cx="3572800" cy="602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85092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175133" y="593452"/>
            <a:ext cx="4490472" cy="1339181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600" b="1" dirty="0">
                <a:latin typeface="Economica"/>
                <a:ea typeface="Economica"/>
                <a:cs typeface="Economica"/>
                <a:sym typeface="Economica"/>
              </a:rPr>
              <a:t>Technologies Used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1521021" y="2101943"/>
            <a:ext cx="8870400" cy="4214077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1433" tIns="91433" rIns="91433" bIns="91433" rtlCol="0" anchor="t" anchorCtr="0">
            <a:noAutofit/>
          </a:bodyPr>
          <a:lstStyle/>
          <a:p>
            <a:pPr marL="609585" indent="-423323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 dirty="0">
                <a:solidFill>
                  <a:srgbClr val="000000"/>
                </a:solidFill>
              </a:rPr>
              <a:t>Python</a:t>
            </a:r>
            <a:br>
              <a:rPr lang="en" sz="2400" dirty="0">
                <a:solidFill>
                  <a:srgbClr val="000000"/>
                </a:solidFill>
              </a:rPr>
            </a:br>
            <a:endParaRPr lang="en" sz="2400" dirty="0">
              <a:solidFill>
                <a:srgbClr val="000000"/>
              </a:solidFill>
            </a:endParaRPr>
          </a:p>
          <a:p>
            <a:pPr marL="609585" indent="-423323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 dirty="0">
                <a:solidFill>
                  <a:srgbClr val="000000"/>
                </a:solidFill>
              </a:rPr>
              <a:t>Python Library</a:t>
            </a:r>
          </a:p>
          <a:p>
            <a:pPr marL="1219170" lvl="1" indent="-423323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❏"/>
            </a:pPr>
            <a:r>
              <a:rPr lang="en" sz="2400" dirty="0">
                <a:solidFill>
                  <a:srgbClr val="000000"/>
                </a:solidFill>
              </a:rPr>
              <a:t>Pandas</a:t>
            </a:r>
          </a:p>
          <a:p>
            <a:pPr marL="1219170" lvl="1" indent="-423323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❏"/>
            </a:pPr>
            <a:r>
              <a:rPr lang="en" sz="2400" dirty="0">
                <a:solidFill>
                  <a:srgbClr val="000000"/>
                </a:solidFill>
              </a:rPr>
              <a:t>Scikit Learn</a:t>
            </a:r>
          </a:p>
          <a:p>
            <a:pPr marL="1219170" lvl="1" indent="-423323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❏"/>
            </a:pPr>
            <a:r>
              <a:rPr lang="en" sz="2400" dirty="0">
                <a:solidFill>
                  <a:srgbClr val="000000"/>
                </a:solidFill>
              </a:rPr>
              <a:t>IPython - Jupyter( Notebook)</a:t>
            </a:r>
          </a:p>
          <a:p>
            <a:pPr marL="1219170" lvl="1" indent="-423323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❏"/>
            </a:pPr>
            <a:r>
              <a:rPr lang="en" sz="2400" dirty="0">
                <a:solidFill>
                  <a:srgbClr val="000000"/>
                </a:solidFill>
              </a:rPr>
              <a:t>MatPlotLib</a:t>
            </a:r>
            <a:br>
              <a:rPr lang="en" sz="2400" dirty="0">
                <a:solidFill>
                  <a:srgbClr val="000000"/>
                </a:solidFill>
              </a:rPr>
            </a:br>
            <a:endParaRPr lang="en" sz="2400" dirty="0">
              <a:solidFill>
                <a:srgbClr val="000000"/>
              </a:solidFill>
            </a:endParaRPr>
          </a:p>
          <a:p>
            <a:pPr marL="609585" indent="-423323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 dirty="0">
                <a:solidFill>
                  <a:srgbClr val="000000"/>
                </a:solidFill>
              </a:rPr>
              <a:t>Natural Language Processing (NLP)</a:t>
            </a:r>
            <a:br>
              <a:rPr lang="en" sz="2400" dirty="0">
                <a:solidFill>
                  <a:srgbClr val="000000"/>
                </a:solidFill>
              </a:rPr>
            </a:br>
            <a:endParaRPr lang="en" sz="2400" dirty="0">
              <a:solidFill>
                <a:srgbClr val="000000"/>
              </a:solidFill>
            </a:endParaRPr>
          </a:p>
          <a:p>
            <a:pPr marL="609585" indent="-423323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Machine Learning - Algorithms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546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ctrTitle"/>
          </p:nvPr>
        </p:nvSpPr>
        <p:spPr>
          <a:xfrm>
            <a:off x="4744999" y="1235400"/>
            <a:ext cx="3072817" cy="736400"/>
          </a:xfrm>
          <a:prstGeom prst="rect">
            <a:avLst/>
          </a:prstGeom>
        </p:spPr>
        <p:txBody>
          <a:bodyPr vert="horz" lIns="91433" tIns="91433" rIns="91433" bIns="91433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600" b="1" dirty="0">
                <a:latin typeface="Economica"/>
                <a:ea typeface="Economica"/>
                <a:cs typeface="Economica"/>
                <a:sym typeface="Economica"/>
              </a:rPr>
              <a:t>Algorithm</a:t>
            </a:r>
            <a:r>
              <a:rPr lang="en-US" sz="3600" b="1" dirty="0">
                <a:latin typeface="Economica"/>
                <a:ea typeface="Economica"/>
                <a:cs typeface="Economica"/>
                <a:sym typeface="Economica"/>
              </a:rPr>
              <a:t>S</a:t>
            </a:r>
            <a:r>
              <a:rPr lang="en" sz="3600" b="1" dirty="0">
                <a:latin typeface="Economica"/>
                <a:ea typeface="Economica"/>
                <a:cs typeface="Economica"/>
                <a:sym typeface="Economica"/>
              </a:rPr>
              <a:t>	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1"/>
          </p:nvPr>
        </p:nvSpPr>
        <p:spPr>
          <a:xfrm>
            <a:off x="1587133" y="2092100"/>
            <a:ext cx="9159200" cy="3481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>
                <a:solidFill>
                  <a:schemeClr val="dk2"/>
                </a:solidFill>
              </a:rPr>
              <a:t>Naive Bayes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One of supervised learning algorithm based on probabilistic classification technique.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It is a powerful and fast algorithm for predictive modelling.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In this project,  I have used the Multinomial Naive Bayes Classifier.</a:t>
            </a:r>
          </a:p>
        </p:txBody>
      </p:sp>
    </p:spTree>
    <p:extLst>
      <p:ext uri="{BB962C8B-B14F-4D97-AF65-F5344CB8AC3E}">
        <p14:creationId xmlns:p14="http://schemas.microsoft.com/office/powerpoint/2010/main" val="355910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subTitle" idx="1"/>
          </p:nvPr>
        </p:nvSpPr>
        <p:spPr>
          <a:xfrm>
            <a:off x="1518000" y="1766899"/>
            <a:ext cx="9156000" cy="3967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>
                <a:solidFill>
                  <a:schemeClr val="dk2"/>
                </a:solidFill>
              </a:rPr>
              <a:t>Support Vector Machine- SVM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SVM’s are a set of supervised learning methods used for classification, and regression.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Effective in high dimensional spaces.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Uses a subset of training points in the support vector, so it is also memory efficient.</a:t>
            </a:r>
          </a:p>
          <a:p>
            <a:pPr algn="l">
              <a:spcBef>
                <a:spcPts val="0"/>
              </a:spcBef>
            </a:pP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4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subTitle" idx="1"/>
          </p:nvPr>
        </p:nvSpPr>
        <p:spPr>
          <a:xfrm>
            <a:off x="1518000" y="1445199"/>
            <a:ext cx="9156000" cy="3967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>
                <a:solidFill>
                  <a:schemeClr val="dk2"/>
                </a:solidFill>
              </a:rPr>
              <a:t>Logistic Regression</a:t>
            </a:r>
          </a:p>
          <a:p>
            <a:pPr algn="l">
              <a:spcBef>
                <a:spcPts val="0"/>
              </a:spcBef>
            </a:pPr>
            <a:endParaRPr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Linear model for classification rather than regression.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The expected values of the response variable are modeled based on combination of values taken by the predictors</a:t>
            </a:r>
          </a:p>
          <a:p>
            <a:pPr algn="l">
              <a:spcBef>
                <a:spcPts val="0"/>
              </a:spcBef>
            </a:pP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94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518000" y="1445199"/>
            <a:ext cx="9156000" cy="39676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>
                <a:solidFill>
                  <a:schemeClr val="dk2"/>
                </a:solidFill>
              </a:rPr>
              <a:t>K Nearest Neighbors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It a nonparametric method used for classification and regression.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The input consists of the k closest training examples in the feature space.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  <a:p>
            <a:pPr marL="609585" indent="-304792" algn="l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It can give highly competitive results even being the simplest algorithm.</a:t>
            </a:r>
            <a:br>
              <a:rPr lang="en">
                <a:solidFill>
                  <a:schemeClr val="dk2"/>
                </a:solidFill>
              </a:rPr>
            </a:br>
            <a:endParaRPr lang="en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31922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168</TotalTime>
  <Words>676</Words>
  <Application>Microsoft Office PowerPoint</Application>
  <PresentationFormat>Widescreen</PresentationFormat>
  <Paragraphs>203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Comic Sans MS</vt:lpstr>
      <vt:lpstr>Economica</vt:lpstr>
      <vt:lpstr>Source Sans Pro</vt:lpstr>
      <vt:lpstr>Tw Cen MT</vt:lpstr>
      <vt:lpstr>Droplet</vt:lpstr>
      <vt:lpstr>Machine Learning to detect  Fake News</vt:lpstr>
      <vt:lpstr>Agenda</vt:lpstr>
      <vt:lpstr>Machine Learning </vt:lpstr>
      <vt:lpstr>PowerPoint Presentation</vt:lpstr>
      <vt:lpstr>Technologies Used</vt:lpstr>
      <vt:lpstr>AlgorithmS </vt:lpstr>
      <vt:lpstr>PowerPoint Presentation</vt:lpstr>
      <vt:lpstr>PowerPoint Presentation</vt:lpstr>
      <vt:lpstr>PowerPoint Presentation</vt:lpstr>
      <vt:lpstr>DataSet 1</vt:lpstr>
      <vt:lpstr>DataSet 2</vt:lpstr>
      <vt:lpstr>DataSet Description</vt:lpstr>
      <vt:lpstr>Implementation </vt:lpstr>
      <vt:lpstr>PowerPoint Presentation</vt:lpstr>
      <vt:lpstr>Raw Data</vt:lpstr>
      <vt:lpstr>Raw Data</vt:lpstr>
      <vt:lpstr>Data preprocessing and tokenization</vt:lpstr>
      <vt:lpstr>Feature Extraction </vt:lpstr>
      <vt:lpstr>Training the Data</vt:lpstr>
      <vt:lpstr>Demonstration- Plot of Length of news </vt:lpstr>
      <vt:lpstr>Length of labels</vt:lpstr>
      <vt:lpstr>Confusion Matrix of prediction and expected label</vt:lpstr>
      <vt:lpstr>PowerPoint Presentation</vt:lpstr>
      <vt:lpstr>Prediction Score</vt:lpstr>
      <vt:lpstr>PowerPoint Presentation</vt:lpstr>
      <vt:lpstr>Spam detector time</vt:lpstr>
      <vt:lpstr>PowerPoint Presentation</vt:lpstr>
      <vt:lpstr>Accuracy in Training and Test Set</vt:lpstr>
      <vt:lpstr>Algorithm Comparisons</vt:lpstr>
      <vt:lpstr>PowerPoint Presentation</vt:lpstr>
      <vt:lpstr>Results</vt:lpstr>
      <vt:lpstr>Challenges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to detect  Fake News</dc:title>
  <dc:creator>Navkiran kaur</dc:creator>
  <cp:lastModifiedBy>Navkiran kaur</cp:lastModifiedBy>
  <cp:revision>9</cp:revision>
  <dcterms:created xsi:type="dcterms:W3CDTF">2017-05-16T02:47:14Z</dcterms:created>
  <dcterms:modified xsi:type="dcterms:W3CDTF">2017-05-16T05:36:07Z</dcterms:modified>
</cp:coreProperties>
</file>